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89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  <p:sldMasterId id="2147483664" r:id="rId2"/>
    <p:sldMasterId id="2147483655" r:id="rId3"/>
    <p:sldMasterId id="2147483792" r:id="rId4"/>
  </p:sldMasterIdLst>
  <p:notesMasterIdLst>
    <p:notesMasterId r:id="rId43"/>
  </p:notesMasterIdLst>
  <p:sldIdLst>
    <p:sldId id="436" r:id="rId5"/>
    <p:sldId id="373" r:id="rId6"/>
    <p:sldId id="376" r:id="rId7"/>
    <p:sldId id="425" r:id="rId8"/>
    <p:sldId id="431" r:id="rId9"/>
    <p:sldId id="457" r:id="rId10"/>
    <p:sldId id="475" r:id="rId11"/>
    <p:sldId id="476" r:id="rId12"/>
    <p:sldId id="477" r:id="rId13"/>
    <p:sldId id="478" r:id="rId14"/>
    <p:sldId id="459" r:id="rId15"/>
    <p:sldId id="435" r:id="rId16"/>
    <p:sldId id="433" r:id="rId17"/>
    <p:sldId id="427" r:id="rId18"/>
    <p:sldId id="451" r:id="rId19"/>
    <p:sldId id="450" r:id="rId20"/>
    <p:sldId id="464" r:id="rId21"/>
    <p:sldId id="444" r:id="rId22"/>
    <p:sldId id="447" r:id="rId23"/>
    <p:sldId id="483" r:id="rId24"/>
    <p:sldId id="458" r:id="rId25"/>
    <p:sldId id="460" r:id="rId26"/>
    <p:sldId id="467" r:id="rId27"/>
    <p:sldId id="468" r:id="rId28"/>
    <p:sldId id="469" r:id="rId29"/>
    <p:sldId id="471" r:id="rId30"/>
    <p:sldId id="472" r:id="rId31"/>
    <p:sldId id="473" r:id="rId32"/>
    <p:sldId id="474" r:id="rId33"/>
    <p:sldId id="462" r:id="rId34"/>
    <p:sldId id="480" r:id="rId35"/>
    <p:sldId id="481" r:id="rId36"/>
    <p:sldId id="482" r:id="rId37"/>
    <p:sldId id="463" r:id="rId38"/>
    <p:sldId id="479" r:id="rId39"/>
    <p:sldId id="466" r:id="rId40"/>
    <p:sldId id="461" r:id="rId41"/>
    <p:sldId id="271" r:id="rId42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8612" autoAdjust="0"/>
  </p:normalViewPr>
  <p:slideViewPr>
    <p:cSldViewPr snapToGrid="0">
      <p:cViewPr>
        <p:scale>
          <a:sx n="30" d="100"/>
          <a:sy n="30" d="100"/>
        </p:scale>
        <p:origin x="-1596" y="-504"/>
      </p:cViewPr>
      <p:guideLst>
        <p:guide orient="horz" pos="3238"/>
        <p:guide pos="5759"/>
      </p:guideLst>
    </p:cSldViewPr>
  </p:slideViewPr>
  <p:outlineViewPr>
    <p:cViewPr>
      <p:scale>
        <a:sx n="33" d="100"/>
        <a:sy n="33" d="100"/>
      </p:scale>
      <p:origin x="0" y="-9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808" y="7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pPr/>
              <a:t>2020/3/9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pPr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626286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6986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039537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61944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064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648737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18129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jpeg"/><Relationship Id="rId5" Type="http://schemas.openxmlformats.org/officeDocument/2006/relationships/image" Target="../media/image14.jpeg"/><Relationship Id="rId4" Type="http://schemas.openxmlformats.org/officeDocument/2006/relationships/image" Target="../media/image18.jpe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5" Type="http://schemas.openxmlformats.org/officeDocument/2006/relationships/image" Target="../media/image14.jpeg"/><Relationship Id="rId4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0366E82-0A90-4E02-9DE0-72976C9DD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4413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17C207A5-0376-41D1-9D0E-4A2B58959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4413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7C7CAE5D-F9AE-4386-AB6C-509277D01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945C20DF-0DC5-4427-858C-1F4251710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E6CDE4DE-82D2-4D32-8FE3-3D640029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06236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823498B-DFF8-4695-9968-2C71DD36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45616E10-1C36-4E85-BBC2-90758E27B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A357B37D-82F9-4CF5-B207-3BA99BE4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EB7A4A84-E326-4BD8-8AD4-567CB7734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058649F4-EE14-40B5-9387-D2DCC2119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3017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="" xmlns:a16="http://schemas.microsoft.com/office/drawing/2014/main" id="{A254D295-F2CC-4B42-83E0-CC12CA15D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1763" cy="8718550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="" xmlns:a16="http://schemas.microsoft.com/office/drawing/2014/main" id="{461042F7-E672-41F9-9831-58E5C464F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63FEB36E-FAC5-46C2-89AA-D1025672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F11A21D2-BAC1-42D5-8B48-C9E9E16B5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94252356-CC15-448F-8B67-7D43E5EC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19213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0C1CA82-951C-4B90-8F68-F90FE1A3A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4CFC6F40-3828-4836-BB99-2166D09DE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297EE2B0-5D31-4FBE-B469-DD5933A2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DAD153F0-0D83-4599-A374-5CA547DD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C3CC1CFC-840F-44D7-AF60-5A7253C1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627230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C7FCE57-B4D9-4247-AD2A-85552F742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1813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DD7BFCE3-56B8-49A0-AE82-3E67614AF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1813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D4C09DE5-4D97-4F1A-A62B-33225DD75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88FC6BCE-D12E-425F-B567-0ABE9B962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CC77B485-EF17-4333-A0BD-1BC13083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913516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371510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4A7080C-0252-41DE-8875-612F56D8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77737B55-14CB-47BF-97AC-E139B1B49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08913" cy="652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2BB36A66-7BD9-477A-B2BF-D22CBFDCA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18613" y="2738438"/>
            <a:ext cx="7810500" cy="652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F8F87FB7-8EF6-4D63-896F-C8B7695CB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E99FE5DE-FACA-4234-92D5-FCC96B7D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79B57EB7-B3BE-4B13-8B86-1827BDB5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0972405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985783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876679B-AF19-4E7C-85BD-71A3BCFA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547688"/>
            <a:ext cx="15773400" cy="1989137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55C9D42E-7D79-4D61-AE7F-569414A60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8888" y="2522538"/>
            <a:ext cx="77374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FC8168B1-D1F3-4968-91DB-15C67998F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8888" y="3757613"/>
            <a:ext cx="7737475" cy="55276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C7F27684-DD66-4B16-BE13-9C820D230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6713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="" xmlns:a16="http://schemas.microsoft.com/office/drawing/2014/main" id="{F9C5926C-B236-4DE8-A96D-8726D27E5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6713" y="3757613"/>
            <a:ext cx="7775575" cy="55276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EA6E95F2-85CA-465B-968B-EA89911A2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="" xmlns:a16="http://schemas.microsoft.com/office/drawing/2014/main" id="{249B931E-E5ED-4F4E-9277-90B465FA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="" xmlns:a16="http://schemas.microsoft.com/office/drawing/2014/main" id="{0282959E-67E6-4B98-B525-16CD462C0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1552239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8963261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93756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0AD6A0D-738C-411F-9664-D6D19F97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E51CE010-EDA8-4F2D-8723-863D0437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D64A03B6-E307-4A4B-A081-6279C207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E5A08683-934C-4B28-A017-DF6F6F398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1893359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83584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5712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56090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92800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98861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71946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8774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/>
      <p:bldP spid="14" grpId="1"/>
      <p:bldP spid="15" grpId="0"/>
      <p:bldP spid="15" grpId="1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62825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CAD081E1-240C-41C2-98AA-9E09FFC6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4056A0EF-5CEE-44C9-BF33-4B20B0FB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E816912A-26A9-498B-B794-328DC0FA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3681412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89058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2612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86349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201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610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10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633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83766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6156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37827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3615C50-8F5A-4EF9-B6E5-84F46367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685800"/>
            <a:ext cx="5899150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D05B2CC-6E76-4334-944F-283E0911F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3988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EB992640-96AB-4B1D-AED2-9043CDC26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8888" y="3086100"/>
            <a:ext cx="5899150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F322C344-060C-45A2-A046-0EC2F76C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7C1E3A57-4FEB-408C-A039-E8208B09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FE0DA3B7-153C-4C5B-8492-42F7501B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8620567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5156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162784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75845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2938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9515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35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92419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1938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362068833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0714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1D940C6-4C42-483D-B370-0239A32B8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685800"/>
            <a:ext cx="5899150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="" xmlns:a16="http://schemas.microsoft.com/office/drawing/2014/main" id="{DC19DDAF-C0A1-4C92-A5E0-92D9A70D30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3988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E48D50BA-7EB7-4B12-8F64-680F32FCD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8888" y="3086100"/>
            <a:ext cx="5899150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59E77FFE-0EC3-4E2E-B655-4C6F5A105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C91CB508-FAFA-479B-9AE2-EC57FA1A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="" xmlns:a16="http://schemas.microsoft.com/office/drawing/2014/main" id="{9E13DAF5-8AA6-4235-AD2E-B472A037F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24450983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296303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‹N°›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323" y="1609730"/>
            <a:ext cx="16497766" cy="647693"/>
          </a:xfrm>
        </p:spPr>
        <p:txBody>
          <a:bodyPr anchor="t">
            <a:noAutofit/>
          </a:bodyPr>
          <a:lstStyle>
            <a:lvl1pPr algn="ctr">
              <a:defRPr sz="2799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円/楕円 5"/>
          <p:cNvSpPr/>
          <p:nvPr userDrawn="1"/>
        </p:nvSpPr>
        <p:spPr>
          <a:xfrm>
            <a:off x="7402003" y="3547082"/>
            <a:ext cx="3431622" cy="3685003"/>
          </a:xfrm>
          <a:custGeom>
            <a:avLst/>
            <a:gdLst/>
            <a:ahLst/>
            <a:cxnLst/>
            <a:rect l="l" t="t" r="r" b="b"/>
            <a:pathLst>
              <a:path w="3432516" h="3685003">
                <a:moveTo>
                  <a:pt x="1716258" y="0"/>
                </a:moveTo>
                <a:cubicBezTo>
                  <a:pt x="2664121" y="0"/>
                  <a:pt x="3432516" y="768395"/>
                  <a:pt x="3432516" y="1716258"/>
                </a:cubicBezTo>
                <a:cubicBezTo>
                  <a:pt x="3432516" y="2398507"/>
                  <a:pt x="3034429" y="2987777"/>
                  <a:pt x="2456986" y="3262631"/>
                </a:cubicBezTo>
                <a:lnTo>
                  <a:pt x="2456986" y="3541067"/>
                </a:lnTo>
                <a:cubicBezTo>
                  <a:pt x="2456986" y="3620561"/>
                  <a:pt x="2392544" y="3685003"/>
                  <a:pt x="2313050" y="3685003"/>
                </a:cubicBezTo>
                <a:lnTo>
                  <a:pt x="1119467" y="3685003"/>
                </a:lnTo>
                <a:cubicBezTo>
                  <a:pt x="1039973" y="3685003"/>
                  <a:pt x="975531" y="3620561"/>
                  <a:pt x="975531" y="3541067"/>
                </a:cubicBezTo>
                <a:lnTo>
                  <a:pt x="975531" y="3262631"/>
                </a:lnTo>
                <a:cubicBezTo>
                  <a:pt x="398088" y="2987778"/>
                  <a:pt x="0" y="2398507"/>
                  <a:pt x="0" y="1716258"/>
                </a:cubicBezTo>
                <a:cubicBezTo>
                  <a:pt x="0" y="768395"/>
                  <a:pt x="768395" y="0"/>
                  <a:pt x="1716258" y="0"/>
                </a:cubicBez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199"/>
          </a:p>
        </p:txBody>
      </p:sp>
      <p:sp>
        <p:nvSpPr>
          <p:cNvPr id="20" name="角丸四角形 19"/>
          <p:cNvSpPr/>
          <p:nvPr userDrawn="1"/>
        </p:nvSpPr>
        <p:spPr>
          <a:xfrm>
            <a:off x="8377280" y="7311459"/>
            <a:ext cx="1481069" cy="241300"/>
          </a:xfrm>
          <a:prstGeom prst="roundRect">
            <a:avLst>
              <a:gd name="adj" fmla="val 50000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199"/>
          </a:p>
        </p:txBody>
      </p:sp>
      <p:sp>
        <p:nvSpPr>
          <p:cNvPr id="21" name="角丸四角形 20"/>
          <p:cNvSpPr/>
          <p:nvPr userDrawn="1"/>
        </p:nvSpPr>
        <p:spPr>
          <a:xfrm>
            <a:off x="8377280" y="7632134"/>
            <a:ext cx="1481069" cy="241300"/>
          </a:xfrm>
          <a:prstGeom prst="roundRect">
            <a:avLst>
              <a:gd name="adj" fmla="val 50000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199"/>
          </a:p>
        </p:txBody>
      </p:sp>
      <p:sp>
        <p:nvSpPr>
          <p:cNvPr id="8" name="円/楕円 7"/>
          <p:cNvSpPr/>
          <p:nvPr userDrawn="1"/>
        </p:nvSpPr>
        <p:spPr>
          <a:xfrm>
            <a:off x="8738557" y="7809935"/>
            <a:ext cx="758516" cy="322215"/>
          </a:xfrm>
          <a:custGeom>
            <a:avLst/>
            <a:gdLst/>
            <a:ahLst/>
            <a:cxnLst/>
            <a:rect l="l" t="t" r="r" b="b"/>
            <a:pathLst>
              <a:path w="758714" h="322215">
                <a:moveTo>
                  <a:pt x="0" y="0"/>
                </a:moveTo>
                <a:lnTo>
                  <a:pt x="758714" y="0"/>
                </a:lnTo>
                <a:cubicBezTo>
                  <a:pt x="729497" y="182913"/>
                  <a:pt x="570695" y="322215"/>
                  <a:pt x="379357" y="322215"/>
                </a:cubicBezTo>
                <a:cubicBezTo>
                  <a:pt x="188019" y="322215"/>
                  <a:pt x="29217" y="182913"/>
                  <a:pt x="0" y="0"/>
                </a:cubicBezTo>
                <a:close/>
              </a:path>
            </a:pathLst>
          </a:custGeom>
          <a:blipFill dpi="0" rotWithShape="0">
            <a:blip r:embed="rId2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199"/>
          </a:p>
        </p:txBody>
      </p:sp>
      <p:sp>
        <p:nvSpPr>
          <p:cNvPr id="24" name="角丸四角形 23"/>
          <p:cNvSpPr/>
          <p:nvPr userDrawn="1"/>
        </p:nvSpPr>
        <p:spPr>
          <a:xfrm>
            <a:off x="11024541" y="5142689"/>
            <a:ext cx="740534" cy="241300"/>
          </a:xfrm>
          <a:prstGeom prst="roundRect">
            <a:avLst>
              <a:gd name="adj" fmla="val 50000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199"/>
          </a:p>
        </p:txBody>
      </p:sp>
      <p:sp>
        <p:nvSpPr>
          <p:cNvPr id="25" name="角丸四角形 24"/>
          <p:cNvSpPr/>
          <p:nvPr userDrawn="1"/>
        </p:nvSpPr>
        <p:spPr>
          <a:xfrm>
            <a:off x="6482299" y="5142689"/>
            <a:ext cx="740534" cy="241300"/>
          </a:xfrm>
          <a:prstGeom prst="roundRect">
            <a:avLst>
              <a:gd name="adj" fmla="val 50000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199"/>
          </a:p>
        </p:txBody>
      </p:sp>
      <p:sp>
        <p:nvSpPr>
          <p:cNvPr id="26" name="角丸四角形 25"/>
          <p:cNvSpPr/>
          <p:nvPr userDrawn="1"/>
        </p:nvSpPr>
        <p:spPr>
          <a:xfrm rot="5400000">
            <a:off x="8747450" y="2875772"/>
            <a:ext cx="740727" cy="241237"/>
          </a:xfrm>
          <a:prstGeom prst="roundRect">
            <a:avLst>
              <a:gd name="adj" fmla="val 50000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199"/>
          </a:p>
        </p:txBody>
      </p:sp>
      <p:sp>
        <p:nvSpPr>
          <p:cNvPr id="27" name="角丸四角形 26"/>
          <p:cNvSpPr/>
          <p:nvPr userDrawn="1"/>
        </p:nvSpPr>
        <p:spPr>
          <a:xfrm rot="2700000">
            <a:off x="7069901" y="3574002"/>
            <a:ext cx="740727" cy="241237"/>
          </a:xfrm>
          <a:prstGeom prst="roundRect">
            <a:avLst>
              <a:gd name="adj" fmla="val 50000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199"/>
          </a:p>
        </p:txBody>
      </p:sp>
      <p:sp>
        <p:nvSpPr>
          <p:cNvPr id="28" name="角丸四角形 27"/>
          <p:cNvSpPr/>
          <p:nvPr userDrawn="1"/>
        </p:nvSpPr>
        <p:spPr>
          <a:xfrm rot="8100000">
            <a:off x="10444315" y="3573970"/>
            <a:ext cx="740534" cy="241300"/>
          </a:xfrm>
          <a:prstGeom prst="roundRect">
            <a:avLst>
              <a:gd name="adj" fmla="val 50000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199"/>
          </a:p>
        </p:txBody>
      </p:sp>
      <p:sp>
        <p:nvSpPr>
          <p:cNvPr id="29" name="角丸四角形 28"/>
          <p:cNvSpPr/>
          <p:nvPr userDrawn="1"/>
        </p:nvSpPr>
        <p:spPr>
          <a:xfrm rot="2700000">
            <a:off x="10463261" y="6595064"/>
            <a:ext cx="740727" cy="241237"/>
          </a:xfrm>
          <a:prstGeom prst="roundRect">
            <a:avLst>
              <a:gd name="adj" fmla="val 50000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199"/>
          </a:p>
        </p:txBody>
      </p:sp>
      <p:sp>
        <p:nvSpPr>
          <p:cNvPr id="30" name="角丸四角形 29"/>
          <p:cNvSpPr/>
          <p:nvPr userDrawn="1"/>
        </p:nvSpPr>
        <p:spPr>
          <a:xfrm rot="8100000">
            <a:off x="7031735" y="6595032"/>
            <a:ext cx="740534" cy="241300"/>
          </a:xfrm>
          <a:prstGeom prst="roundRect">
            <a:avLst>
              <a:gd name="adj" fmla="val 50000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3199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46293" y="3028738"/>
            <a:ext cx="5225800" cy="647693"/>
          </a:xfrm>
        </p:spPr>
        <p:txBody>
          <a:bodyPr anchor="ctr">
            <a:noAutofit/>
          </a:bodyPr>
          <a:lstStyle>
            <a:lvl1pPr algn="l">
              <a:defRPr sz="3599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146293" y="3547081"/>
            <a:ext cx="5225800" cy="2098825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1999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4321" y="6167884"/>
            <a:ext cx="5198080" cy="647693"/>
          </a:xfrm>
        </p:spPr>
        <p:txBody>
          <a:bodyPr anchor="ctr">
            <a:noAutofit/>
          </a:bodyPr>
          <a:lstStyle>
            <a:lvl1pPr algn="r">
              <a:defRPr sz="3599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321" y="6686226"/>
            <a:ext cx="5198080" cy="185527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1999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46293" y="6171994"/>
            <a:ext cx="5225800" cy="647693"/>
          </a:xfrm>
        </p:spPr>
        <p:txBody>
          <a:bodyPr anchor="ctr">
            <a:noAutofit/>
          </a:bodyPr>
          <a:lstStyle>
            <a:lvl1pPr algn="l">
              <a:defRPr sz="3599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46293" y="6690337"/>
            <a:ext cx="5225800" cy="195276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1999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321" y="3046928"/>
            <a:ext cx="5198080" cy="647693"/>
          </a:xfrm>
        </p:spPr>
        <p:txBody>
          <a:bodyPr anchor="ctr">
            <a:noAutofit/>
          </a:bodyPr>
          <a:lstStyle>
            <a:lvl1pPr algn="r">
              <a:defRPr sz="3599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321" y="3565271"/>
            <a:ext cx="5198080" cy="208063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1999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45" name="直線コネクタ 44"/>
          <p:cNvCxnSpPr>
            <a:stCxn id="21" idx="1"/>
            <a:endCxn id="38" idx="3"/>
          </p:cNvCxnSpPr>
          <p:nvPr userDrawn="1"/>
        </p:nvCxnSpPr>
        <p:spPr>
          <a:xfrm rot="10800000">
            <a:off x="6112401" y="6491730"/>
            <a:ext cx="2264878" cy="1261054"/>
          </a:xfrm>
          <a:prstGeom prst="bentConnector3">
            <a:avLst>
              <a:gd name="adj1" fmla="val 73545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43" idx="3"/>
          </p:cNvCxnSpPr>
          <p:nvPr userDrawn="1"/>
        </p:nvCxnSpPr>
        <p:spPr>
          <a:xfrm rot="10800000">
            <a:off x="6112403" y="3370774"/>
            <a:ext cx="1066047" cy="3056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endCxn id="36" idx="1"/>
          </p:cNvCxnSpPr>
          <p:nvPr userDrawn="1"/>
        </p:nvCxnSpPr>
        <p:spPr>
          <a:xfrm flipV="1">
            <a:off x="10614436" y="3352584"/>
            <a:ext cx="1531856" cy="104872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20" idx="3"/>
            <a:endCxn id="41" idx="1"/>
          </p:cNvCxnSpPr>
          <p:nvPr userDrawn="1"/>
        </p:nvCxnSpPr>
        <p:spPr>
          <a:xfrm flipV="1">
            <a:off x="9858349" y="6495841"/>
            <a:ext cx="2287943" cy="936269"/>
          </a:xfrm>
          <a:prstGeom prst="bentConnector3">
            <a:avLst>
              <a:gd name="adj1" fmla="val 78857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81659" y="4910969"/>
            <a:ext cx="3097702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799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1816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65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0" grpId="0" animBg="1"/>
      <p:bldP spid="21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/>
          <p:cNvSpPr/>
          <p:nvPr userDrawn="1"/>
        </p:nvSpPr>
        <p:spPr>
          <a:xfrm>
            <a:off x="-29021" y="8792448"/>
            <a:ext cx="18355220" cy="1522688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-29021" y="2403702"/>
            <a:ext cx="18355220" cy="259805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4871131"/>
            <a:ext cx="18286413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258067" y="2699659"/>
            <a:ext cx="9488284" cy="140347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998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270986" y="3870904"/>
            <a:ext cx="9475364" cy="9276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999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>
            <a:off x="0" y="2570616"/>
            <a:ext cx="18286413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 userDrawn="1"/>
        </p:nvSpPr>
        <p:spPr>
          <a:xfrm>
            <a:off x="1638771" y="1268775"/>
            <a:ext cx="6069998" cy="6071579"/>
          </a:xfrm>
          <a:prstGeom prst="ellipse">
            <a:avLst/>
          </a:prstGeom>
          <a:blipFill dpi="0" rotWithShape="1">
            <a:blip r:embed="rId5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/>
          </a:p>
        </p:txBody>
      </p:sp>
      <p:sp>
        <p:nvSpPr>
          <p:cNvPr id="19" name="円/楕円 18"/>
          <p:cNvSpPr/>
          <p:nvPr userDrawn="1"/>
        </p:nvSpPr>
        <p:spPr>
          <a:xfrm>
            <a:off x="1819644" y="1449695"/>
            <a:ext cx="5708250" cy="57097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928980" y="1559060"/>
            <a:ext cx="5489579" cy="5491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999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270988" y="5225525"/>
            <a:ext cx="8938473" cy="24235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1999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117110" y="9264663"/>
            <a:ext cx="609441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757355" y="9234043"/>
            <a:ext cx="3623431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7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380797" y="9264663"/>
            <a:ext cx="609441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21042" y="9234043"/>
            <a:ext cx="3623431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7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2644483" y="9264663"/>
            <a:ext cx="609441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84728" y="9234043"/>
            <a:ext cx="3623431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7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39" name="直線コネクタ 38"/>
          <p:cNvCxnSpPr/>
          <p:nvPr userDrawn="1"/>
        </p:nvCxnSpPr>
        <p:spPr>
          <a:xfrm>
            <a:off x="39786" y="8952105"/>
            <a:ext cx="18286413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255053" y="1161143"/>
            <a:ext cx="9475364" cy="12425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598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16774067" y="339170"/>
            <a:ext cx="1150364" cy="1150664"/>
            <a:chOff x="7418859" y="2569953"/>
            <a:chExt cx="934639" cy="934639"/>
          </a:xfrm>
        </p:grpSpPr>
        <p:sp>
          <p:nvSpPr>
            <p:cNvPr id="28" name="涙形 2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6" cstate="print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199"/>
            </a:p>
          </p:txBody>
        </p:sp>
        <p:sp>
          <p:nvSpPr>
            <p:cNvPr id="37" name="涙形 36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199"/>
            </a:p>
          </p:txBody>
        </p:sp>
      </p:grpSp>
      <p:sp>
        <p:nvSpPr>
          <p:cNvPr id="4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3205" y="645146"/>
            <a:ext cx="75937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3999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3339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75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75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925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2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75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25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22" grpId="0" animBg="1"/>
      <p:bldP spid="22" grpId="1" animBg="1"/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8" grpId="1" animBg="1"/>
      <p:bldP spid="19" grpId="0" animBg="1"/>
      <p:bldP spid="19" grpId="1" animBg="1"/>
      <p:bldP spid="21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5">
    <p:bg>
      <p:bgPr>
        <a:blipFill dpi="0" rotWithShape="1">
          <a:blip r:embed="rId2" cstate="print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86413" cy="10287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3842141"/>
            <a:ext cx="18286413" cy="260271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/>
          </a:p>
        </p:txBody>
      </p:sp>
      <p:cxnSp>
        <p:nvCxnSpPr>
          <p:cNvPr id="3" name="直線コネクタ 2"/>
          <p:cNvCxnSpPr/>
          <p:nvPr userDrawn="1"/>
        </p:nvCxnSpPr>
        <p:spPr>
          <a:xfrm flipH="1">
            <a:off x="0" y="4009586"/>
            <a:ext cx="18286414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0" y="6289443"/>
            <a:ext cx="18286414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山形 10"/>
          <p:cNvSpPr/>
          <p:nvPr userDrawn="1"/>
        </p:nvSpPr>
        <p:spPr>
          <a:xfrm>
            <a:off x="-7618017" y="1"/>
            <a:ext cx="19130743" cy="10287000"/>
          </a:xfrm>
          <a:prstGeom prst="chevron">
            <a:avLst>
              <a:gd name="adj" fmla="val 47838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 rot="10800000">
            <a:off x="6743532" y="1"/>
            <a:ext cx="19130743" cy="10287000"/>
          </a:xfrm>
          <a:prstGeom prst="chevron">
            <a:avLst>
              <a:gd name="adj" fmla="val 47838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 rot="10800000">
            <a:off x="323766" y="0"/>
            <a:ext cx="7366468" cy="10287000"/>
          </a:xfrm>
          <a:prstGeom prst="chevron">
            <a:avLst>
              <a:gd name="adj" fmla="val 68915"/>
            </a:avLst>
          </a:prstGeom>
          <a:blipFill dpi="0" rotWithShape="1">
            <a:blip r:embed="rId5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558089" y="0"/>
            <a:ext cx="7366468" cy="10287000"/>
          </a:xfrm>
          <a:prstGeom prst="chevron">
            <a:avLst>
              <a:gd name="adj" fmla="val 68915"/>
            </a:avLst>
          </a:prstGeom>
          <a:blipFill dpi="0" rotWithShape="0">
            <a:blip r:embed="rId5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>
              <a:solidFill>
                <a:schemeClr val="tx1"/>
              </a:solidFill>
            </a:endParaRPr>
          </a:p>
        </p:txBody>
      </p:sp>
      <p:sp>
        <p:nvSpPr>
          <p:cNvPr id="5" name="山形 4"/>
          <p:cNvSpPr/>
          <p:nvPr userDrawn="1"/>
        </p:nvSpPr>
        <p:spPr>
          <a:xfrm>
            <a:off x="6061867" y="0"/>
            <a:ext cx="7366468" cy="10287000"/>
          </a:xfrm>
          <a:prstGeom prst="chevron">
            <a:avLst>
              <a:gd name="adj" fmla="val 68915"/>
            </a:avLst>
          </a:prstGeom>
          <a:blipFill dpi="0" rotWithShape="1">
            <a:blip r:embed="rId6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 rot="10800000">
            <a:off x="4862822" y="0"/>
            <a:ext cx="7366468" cy="10287000"/>
          </a:xfrm>
          <a:prstGeom prst="chevron">
            <a:avLst>
              <a:gd name="adj" fmla="val 68915"/>
            </a:avLst>
          </a:prstGeom>
          <a:blipFill dpi="0" rotWithShape="1">
            <a:blip r:embed="rId6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4799160" y="798324"/>
            <a:ext cx="8688093" cy="8690355"/>
          </a:xfrm>
          <a:prstGeom prst="ellipse">
            <a:avLst/>
          </a:prstGeom>
          <a:blipFill dpi="0" rotWithShape="1">
            <a:blip r:embed="rId5" cstate="print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/>
          </a:p>
        </p:txBody>
      </p:sp>
      <p:sp>
        <p:nvSpPr>
          <p:cNvPr id="16" name="円/楕円 15"/>
          <p:cNvSpPr/>
          <p:nvPr userDrawn="1"/>
        </p:nvSpPr>
        <p:spPr>
          <a:xfrm>
            <a:off x="4811820" y="810986"/>
            <a:ext cx="8662772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/>
          </a:p>
        </p:txBody>
      </p:sp>
      <p:sp>
        <p:nvSpPr>
          <p:cNvPr id="18" name="円/楕円 17"/>
          <p:cNvSpPr/>
          <p:nvPr userDrawn="1"/>
        </p:nvSpPr>
        <p:spPr>
          <a:xfrm>
            <a:off x="4963813" y="973832"/>
            <a:ext cx="8319129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3199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4198" y="5150549"/>
            <a:ext cx="7618016" cy="12191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799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4198" y="2075544"/>
            <a:ext cx="7618016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6998"/>
              </a:lnSpc>
              <a:spcBef>
                <a:spcPts val="0"/>
              </a:spcBef>
              <a:defRPr sz="7998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2106" y="7583031"/>
            <a:ext cx="4179026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799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4258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3" presetClass="exit" presetSubtype="16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xit" presetSubtype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3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11" grpId="0" animBg="1"/>
      <p:bldP spid="11" grpId="1" animBg="1"/>
      <p:bldP spid="12" grpId="0" animBg="1"/>
      <p:bldP spid="12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6" grpId="0" animBg="1"/>
      <p:bldP spid="6" grpId="1" animBg="1"/>
      <p:bldP spid="17" grpId="0" animBg="1"/>
      <p:bldP spid="16" grpId="0" animBg="1"/>
      <p:bldP spid="16" grpId="1" animBg="1"/>
      <p:bldP spid="16" grpId="2" animBg="1"/>
      <p:bldP spid="18" grpId="0" animBg="1"/>
      <p:bldP spid="19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ABF651EA-3DE0-49C6-83DE-BCCD5B92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1813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1AC168DA-F889-4D2E-A0D9-68AF4C494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1813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="" xmlns:a16="http://schemas.microsoft.com/office/drawing/2014/main" id="{4C4C786B-44D2-425E-9955-70BC18379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FCC71-E627-417D-A5D9-3F4FFC637542}" type="datetimeFigureOut">
              <a:rPr lang="fr-FR" smtClean="0"/>
              <a:pPr/>
              <a:t>09/03/2020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1A1AB24A-B401-47F1-BE90-C4C5484C9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061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="" xmlns:a16="http://schemas.microsoft.com/office/drawing/2014/main" id="{C5D5EC6E-298D-405E-A06C-C83FE86EB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4313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91CDD-65FB-4F66-8725-69E48F5AE02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26047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‹N°›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20031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2" r:id="rId28"/>
    <p:sldLayoutId id="2147483827" r:id="rId29"/>
    <p:sldLayoutId id="2147483828" r:id="rId30"/>
    <p:sldLayoutId id="2147483829" r:id="rId31"/>
    <p:sldLayoutId id="2147483831" r:id="rId3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ft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>
          <a:xfrm>
            <a:off x="2170650" y="424422"/>
            <a:ext cx="14569999" cy="2381840"/>
          </a:xfrm>
        </p:spPr>
        <p:txBody>
          <a:bodyPr/>
          <a:lstStyle/>
          <a:p>
            <a:r>
              <a:rPr lang="fr-FR" altLang="ja-JP" sz="96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Idée Challenge</a:t>
            </a:r>
            <a:endParaRPr lang="fr-FR" altLang="ja-JP" sz="9600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7"/>
          </p:nvPr>
        </p:nvSpPr>
        <p:spPr>
          <a:xfrm>
            <a:off x="6696236" y="3436883"/>
            <a:ext cx="5644950" cy="4927352"/>
          </a:xfrm>
        </p:spPr>
        <p:txBody>
          <a:bodyPr/>
          <a:lstStyle/>
          <a:p>
            <a:pPr algn="l"/>
            <a:r>
              <a:rPr lang="fr-FR" sz="4400" b="1" u="sng" dirty="0"/>
              <a:t>Présenté par : </a:t>
            </a:r>
          </a:p>
          <a:p>
            <a:pPr algn="l"/>
            <a:r>
              <a:rPr lang="fr-FR" sz="4400" b="1" dirty="0" err="1" smtClean="0"/>
              <a:t>Barkaoui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Chaker</a:t>
            </a:r>
            <a:r>
              <a:rPr lang="fr-FR" sz="4400" b="1" dirty="0" smtClean="0"/>
              <a:t> </a:t>
            </a:r>
            <a:r>
              <a:rPr lang="fr-FR" sz="4400" b="1" dirty="0"/>
              <a:t>	</a:t>
            </a:r>
          </a:p>
          <a:p>
            <a:pPr algn="l"/>
            <a:r>
              <a:rPr lang="fr-FR" sz="4400" b="1" dirty="0" err="1" smtClean="0"/>
              <a:t>Chrifa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Chamseddine</a:t>
            </a:r>
            <a:endParaRPr lang="fr-FR" sz="4400" b="1" dirty="0"/>
          </a:p>
          <a:p>
            <a:pPr algn="l"/>
            <a:r>
              <a:rPr lang="fr-FR" sz="4400" b="1" dirty="0" err="1" smtClean="0"/>
              <a:t>ElHouch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Seyfeddine</a:t>
            </a:r>
            <a:endParaRPr lang="fr-FR" sz="4400" b="1" dirty="0" smtClean="0"/>
          </a:p>
          <a:p>
            <a:pPr algn="l"/>
            <a:r>
              <a:rPr lang="fr-FR" sz="4400" b="1" dirty="0" err="1" smtClean="0"/>
              <a:t>Gaidi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Lamjed</a:t>
            </a:r>
            <a:endParaRPr lang="fr-FR" sz="4400" b="1" dirty="0"/>
          </a:p>
          <a:p>
            <a:pPr algn="l"/>
            <a:r>
              <a:rPr lang="fr-FR" sz="4400" b="1" dirty="0" err="1" smtClean="0"/>
              <a:t>Horchi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Abla</a:t>
            </a:r>
            <a:endParaRPr lang="fr-FR" sz="4400" b="1" dirty="0"/>
          </a:p>
          <a:p>
            <a:pPr algn="l"/>
            <a:r>
              <a:rPr lang="fr-FR" sz="4400" b="1" dirty="0" err="1" smtClean="0"/>
              <a:t>Obay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Oumaima</a:t>
            </a:r>
            <a:endParaRPr lang="fr-FR" sz="4400" b="1" dirty="0" smtClean="0"/>
          </a:p>
          <a:p>
            <a:pPr algn="l"/>
            <a:r>
              <a:rPr lang="fr-FR" sz="4400" b="1" dirty="0" err="1" smtClean="0"/>
              <a:t>Yaakoubi</a:t>
            </a:r>
            <a:r>
              <a:rPr lang="fr-FR" sz="4400" b="1" dirty="0" smtClean="0"/>
              <a:t> </a:t>
            </a:r>
            <a:r>
              <a:rPr lang="fr-FR" sz="4400" b="1" dirty="0" err="1" smtClean="0"/>
              <a:t>Bilel</a:t>
            </a:r>
            <a:endParaRPr lang="fr-FR" sz="4400" b="1" dirty="0"/>
          </a:p>
        </p:txBody>
      </p:sp>
    </p:spTree>
    <p:extLst>
      <p:ext uri="{BB962C8B-B14F-4D97-AF65-F5344CB8AC3E}">
        <p14:creationId xmlns="" xmlns:p14="http://schemas.microsoft.com/office/powerpoint/2010/main" val="30973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725209" y="1616580"/>
            <a:ext cx="1630154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0" indent="-742950">
              <a:buFont typeface="Arial" pitchFamily="34" charset="0"/>
              <a:buChar char="•"/>
            </a:pPr>
            <a:r>
              <a:rPr lang="fr-FR" sz="40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Viticulture</a:t>
            </a:r>
            <a:r>
              <a:rPr lang="fr-FR" sz="4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lvl="0"/>
            <a:r>
              <a:rPr lang="fr-FR" sz="4000" dirty="0">
                <a:latin typeface="Arial" pitchFamily="34" charset="0"/>
                <a:cs typeface="Arial" pitchFamily="34" charset="0"/>
              </a:rPr>
              <a:t>-Le vignoble tunisien a une double finalité ,la récolte de raisin de table cultivé sur 11 000 hectares environ est estimée à 137 000 tonnes</a:t>
            </a:r>
            <a:r>
              <a:rPr lang="fr-FR" sz="4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0"/>
            <a:endParaRPr lang="fr-FR" sz="4000" dirty="0">
              <a:latin typeface="Arial" pitchFamily="34" charset="0"/>
              <a:cs typeface="Arial" pitchFamily="34" charset="0"/>
            </a:endParaRPr>
          </a:p>
          <a:p>
            <a:pPr marL="571500" lvl="0" indent="-571500">
              <a:buFont typeface="Arial" pitchFamily="34" charset="0"/>
              <a:buChar char="•"/>
            </a:pPr>
            <a:r>
              <a:rPr lang="fr-FR" sz="40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Cultures maraîchères</a:t>
            </a:r>
            <a:r>
              <a:rPr lang="fr-FR" sz="4000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0"/>
            <a:r>
              <a:rPr lang="fr-FR" sz="4000" dirty="0">
                <a:latin typeface="Arial" pitchFamily="34" charset="0"/>
                <a:cs typeface="Arial" pitchFamily="34" charset="0"/>
              </a:rPr>
              <a:t>-Les cultures maraîchères occupent une superficie de 167 000 hectares répartis sur 90 000 exploitations.</a:t>
            </a:r>
          </a:p>
          <a:p>
            <a:pPr lvl="0"/>
            <a:r>
              <a:rPr lang="fr-FR" sz="4000" dirty="0">
                <a:latin typeface="Arial" pitchFamily="34" charset="0"/>
                <a:cs typeface="Arial" pitchFamily="34" charset="0"/>
              </a:rPr>
              <a:t>- Les espèces les plus cultivées sont la tomate (39 % du tonnage produit), la pastèque et le melon (15 %), l’oignon (12 %), la pomme de terre (11,5 %) et le piment (10 %).</a:t>
            </a:r>
          </a:p>
          <a:p>
            <a:pPr lvl="0"/>
            <a:endParaRPr lang="fr-FR" sz="4000" dirty="0">
              <a:solidFill>
                <a:schemeClr val="accent4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2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s://scontent.ftun11-1.fna.fbcdn.net/v/t1.15752-9/89722028_217661719601630_8356347173494849536_n.png?_nc_cat=104&amp;_nc_sid=b96e70&amp;_nc_oc=AQnwEiKtewK0vevKLgBnjAqyAxEdUX22iAfL2_IzTHrYgn24o5ipCu2BMkvwQ2KzZeI&amp;_nc_ht=scontent.ftun11-1.fna&amp;oh=47187ab5c6aadfa2afec900e9cb8fb8e&amp;oe=5E8E42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540" y="461305"/>
            <a:ext cx="16145970" cy="8882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397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0"/>
          </p:nvPr>
        </p:nvSpPr>
        <p:spPr>
          <a:xfrm>
            <a:off x="0" y="372"/>
            <a:ext cx="18286413" cy="10287000"/>
          </a:xfrm>
        </p:spPr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4997679" y="1113983"/>
            <a:ext cx="6768554" cy="676855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12095687" y="9040270"/>
            <a:ext cx="936104" cy="93610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>
          <a:xfrm>
            <a:off x="14071875" y="8473919"/>
            <a:ext cx="1403177" cy="1403177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5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8"/>
          </p:nvPr>
        </p:nvSpPr>
        <p:spPr>
          <a:xfrm>
            <a:off x="15853424" y="7344097"/>
            <a:ext cx="1185172" cy="118517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7"/>
          </p:nvPr>
        </p:nvSpPr>
        <p:spPr>
          <a:xfrm>
            <a:off x="5245136" y="2498265"/>
            <a:ext cx="6336704" cy="1008112"/>
          </a:xfrm>
        </p:spPr>
        <p:txBody>
          <a:bodyPr>
            <a:noAutofit/>
          </a:bodyPr>
          <a:lstStyle/>
          <a:p>
            <a:r>
              <a:rPr lang="fr-FR" sz="7200" dirty="0" smtClean="0"/>
              <a:t>Solution</a:t>
            </a:r>
            <a:endParaRPr lang="fr-FR" sz="7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76" y="4157550"/>
            <a:ext cx="5990897" cy="186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60751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11015315" y="5108028"/>
            <a:ext cx="6336704" cy="1709108"/>
          </a:xfrm>
        </p:spPr>
        <p:txBody>
          <a:bodyPr>
            <a:noAutofit/>
          </a:bodyPr>
          <a:lstStyle/>
          <a:p>
            <a:r>
              <a:rPr lang="en-US" altLang="ja-JP" sz="8000" dirty="0" smtClean="0">
                <a:latin typeface="Arial" pitchFamily="34" charset="0"/>
                <a:cs typeface="Arial" pitchFamily="34" charset="0"/>
              </a:rPr>
              <a:t>Solution</a:t>
            </a:r>
            <a:endParaRPr lang="en-US" altLang="ja-JP" sz="8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1" name="Picture 3" descr="C:\Users\User\Pictures\4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1873" b="21873"/>
          <a:stretch>
            <a:fillRect/>
          </a:stretch>
        </p:blipFill>
        <p:spPr bwMode="auto">
          <a:xfrm>
            <a:off x="2427890" y="1912699"/>
            <a:ext cx="13526813" cy="71430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830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759635" y="646317"/>
            <a:ext cx="982946" cy="547545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3"/>
          </p:nvPr>
        </p:nvSpPr>
        <p:spPr>
          <a:xfrm>
            <a:off x="914321" y="870101"/>
            <a:ext cx="16497765" cy="647524"/>
          </a:xfrm>
        </p:spPr>
        <p:txBody>
          <a:bodyPr/>
          <a:lstStyle/>
          <a:p>
            <a:r>
              <a:rPr lang="fr-FR" altLang="ja-JP" sz="2999" b="1" dirty="0" smtClean="0"/>
              <a:t>Les Services faites par notre Startup</a:t>
            </a:r>
            <a:endParaRPr lang="ja-JP" altLang="en-US" sz="2999" b="1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0"/>
          </p:nvPr>
        </p:nvSpPr>
        <p:spPr>
          <a:xfrm>
            <a:off x="11981794" y="2490952"/>
            <a:ext cx="6304619" cy="1765738"/>
          </a:xfrm>
        </p:spPr>
        <p:txBody>
          <a:bodyPr/>
          <a:lstStyle/>
          <a:p>
            <a:r>
              <a:rPr lang="fr-FR" altLang="ja-JP" dirty="0" smtClean="0">
                <a:solidFill>
                  <a:schemeClr val="accent6">
                    <a:lumMod val="75000"/>
                  </a:schemeClr>
                </a:solidFill>
              </a:rPr>
              <a:t>5.Détection </a:t>
            </a:r>
            <a:r>
              <a:rPr lang="fr-FR" altLang="ja-JP" dirty="0">
                <a:solidFill>
                  <a:schemeClr val="accent6">
                    <a:lumMod val="75000"/>
                  </a:schemeClr>
                </a:solidFill>
              </a:rPr>
              <a:t>des maladies à partir des photos des </a:t>
            </a:r>
            <a:r>
              <a:rPr lang="fr-FR" altLang="ja-JP" dirty="0" smtClean="0">
                <a:solidFill>
                  <a:schemeClr val="accent6">
                    <a:lumMod val="75000"/>
                  </a:schemeClr>
                </a:solidFill>
              </a:rPr>
              <a:t>plantes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2"/>
          </p:nvPr>
        </p:nvSpPr>
        <p:spPr>
          <a:xfrm>
            <a:off x="0" y="6514458"/>
            <a:ext cx="6951001" cy="1652080"/>
          </a:xfrm>
        </p:spPr>
        <p:txBody>
          <a:bodyPr/>
          <a:lstStyle/>
          <a:p>
            <a:pPr algn="l"/>
            <a:r>
              <a:rPr lang="fr-FR" altLang="ja-JP" dirty="0" smtClean="0">
                <a:solidFill>
                  <a:schemeClr val="accent6">
                    <a:lumMod val="75000"/>
                  </a:schemeClr>
                </a:solidFill>
              </a:rPr>
              <a:t>1.</a:t>
            </a:r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 Etude de distribution équitable des sources d’eau aux agriculteurs selon le besoin. 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4"/>
          </p:nvPr>
        </p:nvSpPr>
        <p:spPr>
          <a:xfrm>
            <a:off x="11981794" y="7315201"/>
            <a:ext cx="6304619" cy="1963908"/>
          </a:xfrm>
        </p:spPr>
        <p:txBody>
          <a:bodyPr/>
          <a:lstStyle/>
          <a:p>
            <a:r>
              <a:rPr lang="fr-FR" altLang="ja-JP" dirty="0">
                <a:solidFill>
                  <a:schemeClr val="accent6">
                    <a:lumMod val="75000"/>
                  </a:schemeClr>
                </a:solidFill>
              </a:rPr>
              <a:t>7</a:t>
            </a:r>
            <a:r>
              <a:rPr lang="fr-FR" altLang="ja-JP" dirty="0" smtClean="0">
                <a:solidFill>
                  <a:schemeClr val="accent6">
                    <a:lumMod val="75000"/>
                  </a:schemeClr>
                </a:solidFill>
              </a:rPr>
              <a:t>.Détection </a:t>
            </a:r>
            <a:r>
              <a:rPr lang="fr-FR" altLang="ja-JP" dirty="0">
                <a:solidFill>
                  <a:schemeClr val="accent6">
                    <a:lumMod val="75000"/>
                  </a:schemeClr>
                </a:solidFill>
              </a:rPr>
              <a:t>des fruits défectueux à travers des </a:t>
            </a:r>
            <a:r>
              <a:rPr lang="fr-FR" altLang="ja-JP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altLang="ja-JP" dirty="0">
                <a:solidFill>
                  <a:schemeClr val="accent6">
                    <a:lumMod val="75000"/>
                  </a:schemeClr>
                </a:solidFill>
              </a:rPr>
              <a:t>drones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6"/>
          </p:nvPr>
        </p:nvSpPr>
        <p:spPr>
          <a:xfrm>
            <a:off x="914321" y="2490952"/>
            <a:ext cx="5198080" cy="1203669"/>
          </a:xfrm>
        </p:spPr>
        <p:txBody>
          <a:bodyPr/>
          <a:lstStyle/>
          <a:p>
            <a:pPr algn="l"/>
            <a:r>
              <a:rPr lang="fr-FR" altLang="ja-JP" dirty="0" smtClean="0">
                <a:solidFill>
                  <a:schemeClr val="accent6">
                    <a:lumMod val="75000"/>
                  </a:schemeClr>
                </a:solidFill>
              </a:rPr>
              <a:t>3.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Contrôle des vannes d'eau a distance et suivie de système.</a:t>
            </a:r>
            <a:endParaRPr kumimoji="1" lang="ja-JP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28"/>
          </p:nvPr>
        </p:nvSpPr>
        <p:spPr>
          <a:xfrm>
            <a:off x="6951038" y="4288222"/>
            <a:ext cx="4147886" cy="1412447"/>
          </a:xfrm>
        </p:spPr>
        <p:txBody>
          <a:bodyPr/>
          <a:lstStyle/>
          <a:p>
            <a:r>
              <a:rPr lang="ar-JO" dirty="0" smtClean="0"/>
              <a:t>فلاحتي </a:t>
            </a:r>
            <a:r>
              <a:rPr lang="fr-FR" dirty="0"/>
              <a:t> </a:t>
            </a:r>
            <a:r>
              <a:rPr lang="fr-FR" dirty="0" smtClean="0"/>
              <a:t>Tech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49590" y="4658628"/>
            <a:ext cx="6085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accent1">
                    <a:lumMod val="75000"/>
                  </a:schemeClr>
                </a:solidFill>
              </a:rPr>
              <a:t>2.Système d’irrigation intelligent.</a:t>
            </a:r>
            <a:endParaRPr lang="fr-FR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589987" y="1860331"/>
            <a:ext cx="56125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fr-FR" altLang="ja-JP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Accès à des caméras de sécurité à distance.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2202511" y="4782170"/>
            <a:ext cx="5076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6.</a:t>
            </a:r>
            <a:r>
              <a:rPr lang="fr-FR" altLang="ja-JP" dirty="0" smtClean="0">
                <a:solidFill>
                  <a:schemeClr val="accent6">
                    <a:lumMod val="75000"/>
                  </a:schemeClr>
                </a:solidFill>
              </a:rPr>
              <a:t> Prédiction du tonnage de la culture.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642" y="5396972"/>
            <a:ext cx="1339042" cy="12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14871799"/>
      </p:ext>
    </p:extLst>
  </p:cSld>
  <p:clrMapOvr>
    <a:masterClrMapping/>
  </p:clrMapOvr>
  <p:transition spd="slow" advTm="11404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183" b="2183"/>
          <a:stretch>
            <a:fillRect/>
          </a:stretch>
        </p:blipFill>
        <p:spPr>
          <a:xfrm>
            <a:off x="0" y="0"/>
            <a:ext cx="18286413" cy="10287000"/>
          </a:xfrm>
        </p:spPr>
      </p:pic>
    </p:spTree>
    <p:extLst>
      <p:ext uri="{BB962C8B-B14F-4D97-AF65-F5344CB8AC3E}">
        <p14:creationId xmlns="" xmlns:p14="http://schemas.microsoft.com/office/powerpoint/2010/main" val="167838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448" b="12448"/>
          <a:stretch>
            <a:fillRect/>
          </a:stretch>
        </p:blipFill>
        <p:spPr>
          <a:xfrm>
            <a:off x="-1" y="0"/>
            <a:ext cx="18286413" cy="10287000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5785956" y="1933790"/>
            <a:ext cx="6768554" cy="6768554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5159553" y="4130564"/>
            <a:ext cx="8081895" cy="2175641"/>
          </a:xfrm>
        </p:spPr>
        <p:txBody>
          <a:bodyPr>
            <a:noAutofit/>
          </a:bodyPr>
          <a:lstStyle/>
          <a:p>
            <a:r>
              <a:rPr lang="en-US" altLang="ja-JP" sz="8000" dirty="0" smtClean="0">
                <a:latin typeface="Arial" pitchFamily="34" charset="0"/>
                <a:cs typeface="Arial" pitchFamily="34" charset="0"/>
              </a:rPr>
              <a:t>Etude </a:t>
            </a:r>
            <a:r>
              <a:rPr lang="en-US" altLang="ja-JP" sz="8000" dirty="0" err="1" smtClean="0">
                <a:latin typeface="Arial" pitchFamily="34" charset="0"/>
                <a:cs typeface="Arial" pitchFamily="34" charset="0"/>
              </a:rPr>
              <a:t>Globale</a:t>
            </a:r>
            <a:endParaRPr lang="en-US" altLang="ja-JP" sz="8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384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0"/>
          </p:nvPr>
        </p:nvSpPr>
        <p:spPr>
          <a:xfrm>
            <a:off x="0" y="372"/>
            <a:ext cx="18286413" cy="10287000"/>
          </a:xfrm>
        </p:spPr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>
          <a:xfrm>
            <a:off x="0" y="1103586"/>
            <a:ext cx="17567944" cy="857622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7"/>
          </p:nvPr>
        </p:nvSpPr>
        <p:spPr>
          <a:xfrm>
            <a:off x="3405352" y="4477408"/>
            <a:ext cx="12328634" cy="1709108"/>
          </a:xfrm>
        </p:spPr>
        <p:txBody>
          <a:bodyPr>
            <a:noAutofit/>
          </a:bodyPr>
          <a:lstStyle/>
          <a:p>
            <a:r>
              <a:rPr lang="en-US" altLang="ja-JP" sz="8000" dirty="0" smtClean="0">
                <a:latin typeface="Arial" pitchFamily="34" charset="0"/>
                <a:cs typeface="Arial" pitchFamily="34" charset="0"/>
              </a:rPr>
              <a:t>BMC</a:t>
            </a:r>
          </a:p>
          <a:p>
            <a:r>
              <a:rPr lang="en-US" altLang="ja-JP" sz="8000" dirty="0" smtClean="0">
                <a:latin typeface="Arial" pitchFamily="34" charset="0"/>
                <a:cs typeface="Arial" pitchFamily="34" charset="0"/>
              </a:rPr>
              <a:t>(Business Model Canvas)</a:t>
            </a:r>
            <a:endParaRPr lang="en-US" altLang="ja-JP" sz="8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539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D0D7854A-68DD-425F-8CDC-2F72488F8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83F1D8FE-F301-4552-989E-6BFBCCF3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67" y="1039526"/>
            <a:ext cx="7920880" cy="8207948"/>
          </a:xfrm>
        </p:spPr>
        <p:txBody>
          <a:bodyPr>
            <a:normAutofit/>
          </a:bodyPr>
          <a:lstStyle/>
          <a:p>
            <a:r>
              <a:rPr lang="fr-FR" sz="9600" dirty="0" smtClean="0">
                <a:solidFill>
                  <a:srgbClr val="FFC000"/>
                </a:solidFill>
              </a:rPr>
              <a:t>Etude Juridique</a:t>
            </a:r>
            <a:endParaRPr lang="fr-FR" sz="9600" dirty="0">
              <a:solidFill>
                <a:srgbClr val="FFC000"/>
              </a:solidFill>
            </a:endParaRPr>
          </a:p>
        </p:txBody>
      </p:sp>
      <p:pic>
        <p:nvPicPr>
          <p:cNvPr id="3074" name="Picture 2" descr="C:\Users\User\Pictures\Chef-de-service-juridique-Copi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966" y="1671146"/>
            <a:ext cx="7756633" cy="58647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45508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3338" y="782680"/>
            <a:ext cx="901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chemeClr val="accent1">
                    <a:lumMod val="75000"/>
                  </a:schemeClr>
                </a:solidFill>
              </a:rPr>
              <a:t>Nature du Startup</a:t>
            </a:r>
            <a:endParaRPr lang="fr-FR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Google Shape;261;p39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2950146" y="3972910"/>
            <a:ext cx="11491067" cy="4814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42906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Table des </a:t>
            </a:r>
            <a:br>
              <a:rPr kumimoji="1" lang="en-US" altLang="ja-JP" dirty="0"/>
            </a:br>
            <a:r>
              <a:rPr kumimoji="1" lang="fr-FR" altLang="ja-JP" dirty="0">
                <a:solidFill>
                  <a:schemeClr val="accent1"/>
                </a:solidFill>
              </a:rPr>
              <a:t>Matières</a:t>
            </a:r>
            <a:r>
              <a:rPr kumimoji="1" lang="en-US" altLang="ja-JP" dirty="0">
                <a:solidFill>
                  <a:schemeClr val="accent1"/>
                </a:solidFill>
              </a:rPr>
              <a:t> 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Introduction 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ja-JP" dirty="0" err="1" smtClean="0"/>
              <a:t>Problèmatuque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altLang="ja-JP" dirty="0" smtClean="0"/>
              <a:t>Solution</a:t>
            </a:r>
            <a:r>
              <a:rPr kumimoji="1" lang="fr-FR" altLang="ja-JP" dirty="0"/>
              <a:t>	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étude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globale</a:t>
            </a:r>
            <a:endParaRPr lang="en-US" altLang="ja-JP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ja-JP" sz="9600" dirty="0" smtClean="0"/>
              <a:t> </a:t>
            </a:r>
            <a:r>
              <a:rPr lang="en-US" altLang="ja-JP" sz="8400" dirty="0" smtClean="0"/>
              <a:t>conclusion</a:t>
            </a:r>
            <a:endParaRPr kumimoji="1" lang="ja-JP" altLang="en-US" sz="84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1298762128"/>
      </p:ext>
    </p:extLst>
  </p:cSld>
  <p:clrMapOvr>
    <a:masterClrMapping/>
  </p:clrMapOvr>
  <p:transition spd="slow" advTm="6197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423338" y="782680"/>
            <a:ext cx="901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chemeClr val="accent1">
                    <a:lumMod val="75000"/>
                  </a:schemeClr>
                </a:solidFill>
              </a:rPr>
              <a:t>Nature du Startup</a:t>
            </a:r>
            <a:endParaRPr lang="fr-FR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734207" y="2743200"/>
            <a:ext cx="157655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4000" b="1" dirty="0" smtClean="0"/>
              <a:t>La SARL est la structures juridique qui convient le mieux pour protéger les fondateurs, leur responsabilité étant limitée au montant de leurs apports. Elle peuvent également comprendre plusieurs associés.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2906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D0D7854A-68DD-425F-8CDC-2F72488F8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83F1D8FE-F301-4552-989E-6BFBCCF3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67" y="1039526"/>
            <a:ext cx="7920880" cy="8207948"/>
          </a:xfrm>
        </p:spPr>
        <p:txBody>
          <a:bodyPr>
            <a:normAutofit/>
          </a:bodyPr>
          <a:lstStyle/>
          <a:p>
            <a:r>
              <a:rPr lang="fr-FR" sz="9600" dirty="0" smtClean="0">
                <a:solidFill>
                  <a:srgbClr val="FFC000"/>
                </a:solidFill>
              </a:rPr>
              <a:t>Etude Technique </a:t>
            </a:r>
            <a:endParaRPr lang="fr-FR" sz="9600" dirty="0">
              <a:solidFill>
                <a:srgbClr val="FFC000"/>
              </a:solidFill>
            </a:endParaRPr>
          </a:p>
        </p:txBody>
      </p:sp>
      <p:pic>
        <p:nvPicPr>
          <p:cNvPr id="5123" name="Picture 3" descr="C:\Users\User\Pictures\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593" y="0"/>
            <a:ext cx="9047820" cy="1028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623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9091" y="630621"/>
            <a:ext cx="17279006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solidFill>
                  <a:schemeClr val="accent1">
                    <a:lumMod val="75000"/>
                  </a:schemeClr>
                </a:solidFill>
              </a:rPr>
              <a:t>Etude Technique </a:t>
            </a:r>
            <a:r>
              <a:rPr lang="fr-FR" sz="5400" dirty="0"/>
              <a:t/>
            </a:r>
            <a:br>
              <a:rPr lang="fr-FR" sz="5400" dirty="0"/>
            </a:br>
            <a:r>
              <a:rPr lang="fr-FR" sz="5400" dirty="0"/>
              <a:t/>
            </a:r>
            <a:br>
              <a:rPr lang="fr-FR" sz="5400" dirty="0"/>
            </a:br>
            <a:r>
              <a:rPr lang="fr-FR" sz="5400" b="1" dirty="0"/>
              <a:t>1-système d'irrigation intelligent </a:t>
            </a:r>
            <a:r>
              <a:rPr lang="fr-FR" sz="5400" dirty="0"/>
              <a:t>qui tient en compte de nature de sol, des données climatiques et des données venant des capteurs IOT connectés avec notre serveur(température, humidité, pluviométrie ...) </a:t>
            </a:r>
            <a:endParaRPr lang="fr-FR" sz="5400" dirty="0" smtClean="0"/>
          </a:p>
          <a:p>
            <a:r>
              <a:rPr lang="fr-FR" sz="5400" dirty="0" smtClean="0"/>
              <a:t>Avantages:</a:t>
            </a:r>
          </a:p>
          <a:p>
            <a:r>
              <a:rPr lang="fr-FR" sz="5400" dirty="0" smtClean="0"/>
              <a:t>-Diminution de consommation des sources d’eau et d’énergies.</a:t>
            </a:r>
          </a:p>
          <a:p>
            <a:r>
              <a:rPr lang="fr-FR" sz="5400" dirty="0" smtClean="0"/>
              <a:t>-Accès à distance par une application mobile.</a:t>
            </a:r>
          </a:p>
          <a:p>
            <a:endParaRPr lang="fr-FR" sz="5400" dirty="0"/>
          </a:p>
        </p:txBody>
      </p:sp>
    </p:spTree>
    <p:extLst>
      <p:ext uri="{BB962C8B-B14F-4D97-AF65-F5344CB8AC3E}">
        <p14:creationId xmlns="" xmlns:p14="http://schemas.microsoft.com/office/powerpoint/2010/main" val="9827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21" y="1103587"/>
            <a:ext cx="13190199" cy="7283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3263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711671" y="934630"/>
            <a:ext cx="13116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dirty="0">
                <a:solidFill>
                  <a:schemeClr val="accent1">
                    <a:lumMod val="75000"/>
                  </a:schemeClr>
                </a:solidFill>
              </a:rPr>
              <a:t>Outils Techniques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63" y="3026979"/>
            <a:ext cx="3815255" cy="5612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174" y="3026979"/>
            <a:ext cx="4180380" cy="561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255" y="3026979"/>
            <a:ext cx="4067504" cy="5612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913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67561" y="-756745"/>
            <a:ext cx="172790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/>
              <a:t/>
            </a:r>
            <a:br>
              <a:rPr lang="fr-FR" sz="5400" dirty="0"/>
            </a:br>
            <a:r>
              <a:rPr lang="fr-FR" sz="5400" dirty="0"/>
              <a:t/>
            </a:r>
            <a:br>
              <a:rPr lang="fr-FR" sz="5400" dirty="0"/>
            </a:br>
            <a:r>
              <a:rPr lang="fr-FR" sz="5400" dirty="0"/>
              <a:t>2-</a:t>
            </a:r>
            <a:r>
              <a:rPr lang="fr-FR" sz="5400" b="1" dirty="0"/>
              <a:t>systèmes de contrôle de ferme à distance </a:t>
            </a:r>
            <a:r>
              <a:rPr lang="fr-FR" sz="5400" dirty="0"/>
              <a:t>(Contrôle des vannes d'eau, suivi d'irrigation à distance, accès à des caméras de sécurité à distance...).  </a:t>
            </a:r>
            <a:endParaRPr lang="fr-FR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86" y="4001418"/>
            <a:ext cx="4772135" cy="555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59" y="4001419"/>
            <a:ext cx="8544910" cy="514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34955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71379" y="598534"/>
            <a:ext cx="172790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chemeClr val="accent1">
                    <a:lumMod val="75000"/>
                  </a:schemeClr>
                </a:solidFill>
              </a:rPr>
              <a:t>Outils Techniques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79" y="2522483"/>
            <a:ext cx="4762773" cy="7764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33" y="2522483"/>
            <a:ext cx="4950373" cy="738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Google Shape;332;p48"/>
          <p:cNvPicPr preferRelativeResize="0"/>
          <p:nvPr/>
        </p:nvPicPr>
        <p:blipFill>
          <a:blip r:embed="rId5" cstate="print">
            <a:alphaModFix/>
          </a:blip>
          <a:srcRect r="49096"/>
          <a:stretch>
            <a:fillRect/>
          </a:stretch>
        </p:blipFill>
        <p:spPr>
          <a:xfrm>
            <a:off x="10904482" y="1949669"/>
            <a:ext cx="6532179" cy="7761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78316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9091" y="1040524"/>
            <a:ext cx="17279006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 smtClean="0"/>
              <a:t>3-</a:t>
            </a:r>
            <a:r>
              <a:rPr lang="fr-FR" sz="5400" b="1" dirty="0" smtClean="0"/>
              <a:t>Détections </a:t>
            </a:r>
            <a:r>
              <a:rPr lang="fr-FR" sz="5400" b="1" dirty="0"/>
              <a:t>des maladies phytosanitaires et service de conseil pour sauver la culture</a:t>
            </a:r>
            <a:r>
              <a:rPr lang="fr-FR" sz="5400" dirty="0"/>
              <a:t>:</a:t>
            </a:r>
            <a:br>
              <a:rPr lang="fr-FR" sz="5400" dirty="0"/>
            </a:br>
            <a:r>
              <a:rPr lang="fr-FR" sz="5400" dirty="0" smtClean="0"/>
              <a:t> -</a:t>
            </a:r>
            <a:r>
              <a:rPr lang="fr-FR" sz="5400" dirty="0"/>
              <a:t>D</a:t>
            </a:r>
            <a:r>
              <a:rPr lang="fr-FR" sz="5400" dirty="0" smtClean="0"/>
              <a:t>étection </a:t>
            </a:r>
            <a:r>
              <a:rPr lang="fr-FR" sz="5400" dirty="0"/>
              <a:t>des maladies à partir des photos des plantes.</a:t>
            </a:r>
            <a:br>
              <a:rPr lang="fr-FR" sz="5400" dirty="0"/>
            </a:br>
            <a:r>
              <a:rPr lang="fr-FR" sz="5400" dirty="0" smtClean="0"/>
              <a:t>     -</a:t>
            </a:r>
            <a:r>
              <a:rPr lang="fr-FR" sz="5400" dirty="0"/>
              <a:t>Détection des fruits défectueux à travers des images satellitaires ou par drones</a:t>
            </a:r>
            <a:r>
              <a:rPr lang="fr-FR" sz="5400" dirty="0" smtClean="0"/>
              <a:t>.</a:t>
            </a:r>
          </a:p>
          <a:p>
            <a:pPr algn="ctr"/>
            <a:r>
              <a:rPr lang="fr-FR" sz="5400" dirty="0" smtClean="0"/>
              <a:t>-Prédiction </a:t>
            </a:r>
            <a:r>
              <a:rPr lang="fr-FR" sz="5400" dirty="0"/>
              <a:t>du tonnage de la culture</a:t>
            </a:r>
            <a:r>
              <a:rPr lang="fr-FR" sz="5400" dirty="0" smtClean="0"/>
              <a:t>.</a:t>
            </a:r>
          </a:p>
          <a:p>
            <a:pPr algn="ctr"/>
            <a:r>
              <a:rPr lang="fr-FR" sz="5400" dirty="0" smtClean="0"/>
              <a:t>-</a:t>
            </a:r>
            <a:r>
              <a:rPr lang="fr-FR" sz="5400" dirty="0"/>
              <a:t>Système de pulvérisation de pesticide.</a:t>
            </a:r>
            <a:br>
              <a:rPr lang="fr-FR" sz="5400" dirty="0"/>
            </a:br>
            <a:r>
              <a:rPr lang="fr-FR" sz="5400" dirty="0" smtClean="0"/>
              <a:t> </a:t>
            </a:r>
            <a:endParaRPr lang="fr-FR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505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01710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10" y="0"/>
            <a:ext cx="6211613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323" y="0"/>
            <a:ext cx="6273090" cy="1028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2150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9091" y="788276"/>
            <a:ext cx="172790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solidFill>
                  <a:schemeClr val="accent1">
                    <a:lumMod val="75000"/>
                  </a:schemeClr>
                </a:solidFill>
              </a:rPr>
              <a:t>Outils Techniques </a:t>
            </a:r>
            <a:r>
              <a:rPr lang="fr-FR" sz="5400" dirty="0"/>
              <a:t/>
            </a:r>
            <a:br>
              <a:rPr lang="fr-FR" sz="5400" dirty="0"/>
            </a:br>
            <a:r>
              <a:rPr lang="fr-FR" sz="5400" dirty="0" smtClean="0"/>
              <a:t> </a:t>
            </a:r>
            <a:endParaRPr lang="fr-FR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2819601"/>
            <a:ext cx="6764064" cy="2659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41" y="6495393"/>
            <a:ext cx="12044856" cy="2585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845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テキスト プレースホルダー 3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12"/>
          </p:nvPr>
        </p:nvSpPr>
        <p:spPr>
          <a:xfrm>
            <a:off x="16380010" y="679201"/>
            <a:ext cx="1440160" cy="1440160"/>
          </a:xfrm>
        </p:spPr>
        <p:txBody>
          <a:bodyPr>
            <a:normAutofit/>
          </a:bodyPr>
          <a:lstStyle/>
          <a:p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>
          <a:xfrm>
            <a:off x="17099892" y="8839667"/>
            <a:ext cx="936104" cy="93610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4"/>
          </p:nvPr>
        </p:nvSpPr>
        <p:spPr>
          <a:xfrm>
            <a:off x="14159427" y="1372348"/>
            <a:ext cx="1403177" cy="1403177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>
          <a:xfrm>
            <a:off x="10547164" y="8715133"/>
            <a:ext cx="1185172" cy="1185172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>
          <a:xfrm>
            <a:off x="12849649" y="607194"/>
            <a:ext cx="792087" cy="792087"/>
          </a:xfrm>
        </p:spPr>
        <p:txBody>
          <a:bodyPr>
            <a:normAutofit fontScale="92500" lnSpcReduction="10000"/>
          </a:bodyPr>
          <a:lstStyle/>
          <a:p>
            <a:endParaRPr kumimoji="1" lang="ja-JP" alt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A575DDE5-458A-4ED5-8DC3-7986A5143C65}"/>
              </a:ext>
            </a:extLst>
          </p:cNvPr>
          <p:cNvSpPr txBox="1"/>
          <p:nvPr/>
        </p:nvSpPr>
        <p:spPr>
          <a:xfrm>
            <a:off x="16937538" y="986759"/>
            <a:ext cx="541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endParaRPr lang="fr-F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367F7D7-F4DF-4125-B2AE-0758E94E171E}"/>
              </a:ext>
            </a:extLst>
          </p:cNvPr>
          <p:cNvSpPr/>
          <p:nvPr/>
        </p:nvSpPr>
        <p:spPr>
          <a:xfrm>
            <a:off x="17478665" y="9483383"/>
            <a:ext cx="405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ja-JP" dirty="0"/>
              <a:t>3</a:t>
            </a:r>
            <a:endParaRPr lang="ja-JP" altLang="en-US" dirty="0"/>
          </a:p>
        </p:txBody>
      </p:sp>
      <p:sp>
        <p:nvSpPr>
          <p:cNvPr id="4" name="ZoneTexte 3"/>
          <p:cNvSpPr txBox="1"/>
          <p:nvPr/>
        </p:nvSpPr>
        <p:spPr>
          <a:xfrm rot="10800000" flipV="1">
            <a:off x="685799" y="1538977"/>
            <a:ext cx="848677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Arial" pitchFamily="34" charset="0"/>
                <a:cs typeface="Arial" pitchFamily="34" charset="0"/>
              </a:rPr>
              <a:t>le rôle de premier plan qu'assume le secteur agricole dans le processus de développement économique du pays, lequel contribue à la réalisation des équilibres économiques, à la création d'emplois, au développement régional et à la garantie de la sécurité </a:t>
            </a:r>
            <a:r>
              <a:rPr lang="fr-FR" sz="4400" dirty="0" smtClean="0">
                <a:latin typeface="Arial" pitchFamily="34" charset="0"/>
                <a:cs typeface="Arial" pitchFamily="34" charset="0"/>
              </a:rPr>
              <a:t>alimentaire.</a:t>
            </a:r>
            <a:endParaRPr lang="fr-FR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7"/>
          </p:nvPr>
        </p:nvSpPr>
        <p:spPr>
          <a:xfrm>
            <a:off x="10871397" y="5462182"/>
            <a:ext cx="6336704" cy="1008112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4042492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 advTm="3696">
        <p14:flip dir="r"/>
      </p:transition>
    </mc:Choice>
    <mc:Fallback>
      <p:transition spd="slow" advTm="369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D0D7854A-68DD-425F-8CDC-2F72488F8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30</a:t>
            </a:fld>
            <a:endParaRPr lang="ja-JP" altLang="en-US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83F1D8FE-F301-4552-989E-6BFBCCF3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67" y="1039526"/>
            <a:ext cx="7920880" cy="8207948"/>
          </a:xfrm>
        </p:spPr>
        <p:txBody>
          <a:bodyPr>
            <a:normAutofit/>
          </a:bodyPr>
          <a:lstStyle/>
          <a:p>
            <a:r>
              <a:rPr lang="fr-FR" sz="9600" dirty="0" smtClean="0">
                <a:solidFill>
                  <a:srgbClr val="FFC000"/>
                </a:solidFill>
              </a:rPr>
              <a:t>Etude </a:t>
            </a:r>
            <a:br>
              <a:rPr lang="fr-FR" sz="9600" dirty="0" smtClean="0">
                <a:solidFill>
                  <a:srgbClr val="FFC000"/>
                </a:solidFill>
              </a:rPr>
            </a:br>
            <a:r>
              <a:rPr lang="fr-FR" sz="9600" dirty="0" smtClean="0">
                <a:solidFill>
                  <a:srgbClr val="FFC000"/>
                </a:solidFill>
              </a:rPr>
              <a:t>Financière</a:t>
            </a:r>
            <a:endParaRPr lang="fr-FR" sz="9600" dirty="0">
              <a:solidFill>
                <a:srgbClr val="FFC000"/>
              </a:solidFill>
            </a:endParaRPr>
          </a:p>
        </p:txBody>
      </p:sp>
      <p:pic>
        <p:nvPicPr>
          <p:cNvPr id="9218" name="Picture 2" descr="C:\Users\User\Pictures\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938" y="0"/>
            <a:ext cx="9205475" cy="1028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031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18286412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936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86413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7795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286413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66038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D0D7854A-68DD-425F-8CDC-2F72488F8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34</a:t>
            </a:fld>
            <a:endParaRPr lang="ja-JP" altLang="en-US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83F1D8FE-F301-4552-989E-6BFBCCF3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67" y="1039526"/>
            <a:ext cx="7920880" cy="8207948"/>
          </a:xfrm>
        </p:spPr>
        <p:txBody>
          <a:bodyPr>
            <a:normAutofit/>
          </a:bodyPr>
          <a:lstStyle/>
          <a:p>
            <a:r>
              <a:rPr lang="fr-FR" sz="9600" dirty="0" smtClean="0">
                <a:solidFill>
                  <a:srgbClr val="FFC000"/>
                </a:solidFill>
              </a:rPr>
              <a:t>Etude Marketing </a:t>
            </a:r>
            <a:endParaRPr lang="fr-FR" sz="9600" dirty="0">
              <a:solidFill>
                <a:srgbClr val="FFC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386" y="1860332"/>
            <a:ext cx="6877214" cy="696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36398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10" y="2743200"/>
            <a:ext cx="15891641" cy="6526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513490" y="1040524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accent1">
                    <a:lumMod val="75000"/>
                  </a:schemeClr>
                </a:solidFill>
              </a:rPr>
              <a:t>Visite sur Terrain et Contact Direct</a:t>
            </a:r>
            <a:endParaRPr lang="fr-FR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68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13490" y="1040524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accent1">
                    <a:lumMod val="75000"/>
                  </a:schemeClr>
                </a:solidFill>
              </a:rPr>
              <a:t>Site Web Commercial</a:t>
            </a:r>
            <a:endParaRPr lang="fr-FR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 descr="https://scontent.ftun11-1.fna.fbcdn.net/v/t1.15752-9/89297914_215947832937967_6318655856086876160_n.png?_nc_cat=107&amp;_nc_sid=b96e70&amp;_nc_oc=AQlm_gE96rfbHU2NQui-L6QhR7Pk8bTO0dTMt4cHvJ0qJFYDgRoJKrI6cZeIxDJoCsU&amp;_nc_ht=scontent.ftun11-1.fna&amp;oh=31a5305296df2cb8228ab1352986dc6d&amp;oe=5E940CF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8058" y="2992984"/>
            <a:ext cx="12763500" cy="5991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5507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13490" y="1040524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accent1">
                    <a:lumMod val="75000"/>
                  </a:schemeClr>
                </a:solidFill>
              </a:rPr>
              <a:t>Distribution des Brochures:</a:t>
            </a:r>
            <a:endParaRPr lang="fr-FR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194" name="Picture 2" descr="C:\Users\User\Pictures\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17" y="3914940"/>
            <a:ext cx="9718072" cy="4976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140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>
          <a:xfrm>
            <a:off x="276116" y="3391600"/>
            <a:ext cx="6592643" cy="1748684"/>
          </a:xfrm>
        </p:spPr>
        <p:txBody>
          <a:bodyPr/>
          <a:lstStyle/>
          <a:p>
            <a:r>
              <a:rPr lang="en-US" altLang="ja-JP" dirty="0"/>
              <a:t>Conclusion</a:t>
            </a:r>
            <a:endParaRPr kumimoji="1" lang="ja-JP" altLang="en-US" dirty="0">
              <a:latin typeface="Route 159 Bold" pitchFamily="50" charset="0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/>
          </p:nvPr>
        </p:nvSpPr>
        <p:spPr>
          <a:xfrm>
            <a:off x="8809490" y="1860331"/>
            <a:ext cx="9130082" cy="4695610"/>
          </a:xfrm>
        </p:spPr>
        <p:txBody>
          <a:bodyPr>
            <a:noAutofit/>
          </a:bodyPr>
          <a:lstStyle/>
          <a:p>
            <a:r>
              <a:rPr lang="fr-FR" altLang="ja-JP" sz="3600" dirty="0" smtClean="0">
                <a:solidFill>
                  <a:schemeClr val="tx1"/>
                </a:solidFill>
              </a:rPr>
              <a:t>L’agriculture en Tunisie a une importance </a:t>
            </a:r>
            <a:r>
              <a:rPr lang="fr-FR" altLang="ja-JP" sz="3600" dirty="0" err="1" smtClean="0">
                <a:solidFill>
                  <a:schemeClr val="tx1"/>
                </a:solidFill>
              </a:rPr>
              <a:t>prémordiale</a:t>
            </a:r>
            <a:r>
              <a:rPr lang="fr-FR" altLang="ja-JP" sz="3600" dirty="0" smtClean="0">
                <a:solidFill>
                  <a:schemeClr val="tx1"/>
                </a:solidFill>
              </a:rPr>
              <a:t> dans l’exportation mondiale c’est pour cela nécessite l’intervention des technologies actuelles pour la garder et l’améliorer ,c’est ce que nous attire l’attention d’essayer de trouver une solution pour contribuer à augmenter la récolte en </a:t>
            </a:r>
            <a:r>
              <a:rPr lang="fr-FR" altLang="ja-JP" sz="3600" dirty="0" err="1" smtClean="0">
                <a:solidFill>
                  <a:schemeClr val="tx1"/>
                </a:solidFill>
              </a:rPr>
              <a:t>tunisie</a:t>
            </a:r>
            <a:r>
              <a:rPr lang="fr-FR" altLang="ja-JP" sz="3600" dirty="0" smtClean="0">
                <a:solidFill>
                  <a:schemeClr val="tx1"/>
                </a:solidFill>
              </a:rPr>
              <a:t> et éviter les pertes.</a:t>
            </a:r>
            <a:endParaRPr kumimoji="1" lang="fr-FR" altLang="ja-JP" sz="3600" dirty="0">
              <a:solidFill>
                <a:schemeClr val="tx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38</a:t>
            </a:fld>
            <a:endParaRPr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32312529"/>
      </p:ext>
    </p:extLst>
  </p:cSld>
  <p:clrMapOvr>
    <a:masterClrMapping/>
  </p:clrMapOvr>
  <p:transition spd="slow" advTm="3806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>
          <a:xfrm>
            <a:off x="5360275" y="4765420"/>
            <a:ext cx="8071944" cy="1208824"/>
          </a:xfrm>
        </p:spPr>
        <p:txBody>
          <a:bodyPr/>
          <a:lstStyle/>
          <a:p>
            <a:r>
              <a:rPr lang="en-US" altLang="ja-JP" sz="3600" b="1" dirty="0" err="1" smtClean="0"/>
              <a:t>Méthode</a:t>
            </a:r>
            <a:r>
              <a:rPr lang="en-US" altLang="ja-JP" sz="3600" b="1" dirty="0" smtClean="0"/>
              <a:t> </a:t>
            </a:r>
            <a:r>
              <a:rPr lang="en-US" altLang="ja-JP" sz="3600" b="1" dirty="0" err="1" smtClean="0"/>
              <a:t>classique</a:t>
            </a:r>
            <a:endParaRPr kumimoji="1" lang="ja-JP" altLang="en-US" sz="36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4428525" y="0"/>
            <a:ext cx="11161985" cy="203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fr-FR" sz="5400" dirty="0">
                <a:solidFill>
                  <a:schemeClr val="accent1">
                    <a:lumMod val="75000"/>
                  </a:schemeClr>
                </a:solidFill>
              </a:rPr>
              <a:t>- Production  peu rentable </a:t>
            </a:r>
          </a:p>
          <a:p>
            <a:pPr lvl="0">
              <a:spcBef>
                <a:spcPts val="1200"/>
              </a:spcBef>
            </a:pPr>
            <a:r>
              <a:rPr lang="fr-FR" sz="5400" dirty="0">
                <a:solidFill>
                  <a:schemeClr val="accent1">
                    <a:lumMod val="75000"/>
                  </a:schemeClr>
                </a:solidFill>
              </a:rPr>
              <a:t>- Des dépenses énormes</a:t>
            </a:r>
            <a:r>
              <a:rPr lang="fr-FR" sz="54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fr-FR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845199" y="8175357"/>
            <a:ext cx="16177008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fr-FR" sz="4800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- Mal utilisation des engrais.</a:t>
            </a:r>
          </a:p>
          <a:p>
            <a:pPr lvl="0"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fr-FR" sz="4800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-Pertes </a:t>
            </a:r>
            <a:r>
              <a:rPr lang="fr-FR" sz="4800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 récolte et des </a:t>
            </a:r>
            <a:r>
              <a:rPr lang="fr-FR" sz="4800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quantités inutiles  d’eau</a:t>
            </a:r>
            <a:endParaRPr lang="fr-FR" sz="4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0454419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6754">
        <p:fade/>
      </p:transition>
    </mc:Choice>
    <mc:Fallback>
      <p:transition spd="med" advTm="675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1804" b="21804"/>
          <a:stretch>
            <a:fillRect/>
          </a:stretch>
        </p:blipFill>
        <p:spPr bwMode="auto">
          <a:xfrm>
            <a:off x="9301655" y="5658341"/>
            <a:ext cx="8984758" cy="4628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01655" cy="5738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0524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="" xmlns:a16="http://schemas.microsoft.com/office/drawing/2014/main" id="{D0D7854A-68DD-425F-8CDC-2F72488F8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3" name="Titre 2">
            <a:extLst>
              <a:ext uri="{FF2B5EF4-FFF2-40B4-BE49-F238E27FC236}">
                <a16:creationId xmlns="" xmlns:a16="http://schemas.microsoft.com/office/drawing/2014/main" id="{83F1D8FE-F301-4552-989E-6BFBCCF3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67" y="1039526"/>
            <a:ext cx="7920880" cy="8207948"/>
          </a:xfrm>
        </p:spPr>
        <p:txBody>
          <a:bodyPr>
            <a:normAutofit/>
          </a:bodyPr>
          <a:lstStyle/>
          <a:p>
            <a:r>
              <a:rPr lang="fr-FR" sz="9600" dirty="0" smtClean="0">
                <a:solidFill>
                  <a:srgbClr val="FFC000"/>
                </a:solidFill>
              </a:rPr>
              <a:t>Etude de Marché</a:t>
            </a:r>
            <a:endParaRPr lang="fr-FR" sz="9600" dirty="0">
              <a:solidFill>
                <a:srgbClr val="FFC000"/>
              </a:solidFill>
            </a:endParaRPr>
          </a:p>
        </p:txBody>
      </p:sp>
      <p:pic>
        <p:nvPicPr>
          <p:cNvPr id="4098" name="Picture 2" descr="C:\Users\User\Pictures\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0"/>
            <a:ext cx="9142413" cy="1028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4499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72961" y="796773"/>
            <a:ext cx="16301545" cy="1037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4400" dirty="0" smtClean="0"/>
              <a:t>-L'agriculture </a:t>
            </a:r>
            <a:r>
              <a:rPr lang="fr-FR" sz="4400" dirty="0"/>
              <a:t>en Tunisie est un secteur économique très important pour l’autosuffisance alimentaire et </a:t>
            </a:r>
            <a:r>
              <a:rPr lang="fr-FR" sz="4400" dirty="0" smtClean="0"/>
              <a:t>l'exportation.</a:t>
            </a:r>
          </a:p>
          <a:p>
            <a:pPr lvl="0"/>
            <a:endParaRPr lang="fr-FR" sz="4400" dirty="0" smtClean="0"/>
          </a:p>
          <a:p>
            <a:pPr lvl="0"/>
            <a:r>
              <a:rPr lang="fr-FR" sz="4400" dirty="0" smtClean="0"/>
              <a:t>-il </a:t>
            </a:r>
            <a:r>
              <a:rPr lang="fr-FR" sz="4400" dirty="0"/>
              <a:t>génère 8,5 % — 11,5 % si l’on ajoute l’agroalimentaire — du PIB national et assure 15 % des emplois</a:t>
            </a:r>
            <a:r>
              <a:rPr lang="fr-FR" sz="4400" dirty="0" smtClean="0"/>
              <a:t>.</a:t>
            </a:r>
          </a:p>
          <a:p>
            <a:pPr lvl="0"/>
            <a:endParaRPr lang="fr-FR" sz="4400" dirty="0" smtClean="0"/>
          </a:p>
          <a:p>
            <a:pPr lvl="0"/>
            <a:r>
              <a:rPr lang="fr-FR" sz="4400" dirty="0" smtClean="0"/>
              <a:t>-Surface agricole:10 millions d’hectares (26% du surface du pays).</a:t>
            </a:r>
          </a:p>
          <a:p>
            <a:pPr lvl="0"/>
            <a:endParaRPr lang="fr-FR" sz="4400" dirty="0" smtClean="0"/>
          </a:p>
          <a:p>
            <a:pPr lvl="0"/>
            <a:r>
              <a:rPr lang="fr-FR" sz="4400" dirty="0" smtClean="0"/>
              <a:t>- 516 000 agriculteurs.</a:t>
            </a:r>
          </a:p>
          <a:p>
            <a:pPr lvl="0"/>
            <a:endParaRPr lang="fr-FR" sz="4000" dirty="0"/>
          </a:p>
          <a:p>
            <a:pPr lvl="0"/>
            <a:r>
              <a:rPr lang="fr-FR" sz="4000" dirty="0" smtClean="0"/>
              <a:t>.  </a:t>
            </a:r>
            <a:endParaRPr lang="fr-FR" sz="4000" dirty="0"/>
          </a:p>
          <a:p>
            <a:pPr lvl="0"/>
            <a:endParaRPr lang="fr-FR" sz="4000" dirty="0"/>
          </a:p>
          <a:p>
            <a:r>
              <a:rPr lang="fr-FR" sz="3600" dirty="0"/>
              <a:t> </a:t>
            </a:r>
          </a:p>
          <a:p>
            <a:r>
              <a:rPr lang="fr-FR" sz="3600" dirty="0"/>
              <a:t> </a:t>
            </a:r>
          </a:p>
          <a:p>
            <a:r>
              <a:rPr lang="fr-FR" sz="3600" dirty="0"/>
              <a:t> </a:t>
            </a:r>
          </a:p>
        </p:txBody>
      </p:sp>
    </p:spTree>
    <p:extLst>
      <p:ext uri="{BB962C8B-B14F-4D97-AF65-F5344CB8AC3E}">
        <p14:creationId xmlns="" xmlns:p14="http://schemas.microsoft.com/office/powerpoint/2010/main" val="136368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72961" y="386869"/>
            <a:ext cx="16301545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4000" dirty="0"/>
              <a:t>-</a:t>
            </a:r>
            <a:r>
              <a:rPr lang="fr-FR" sz="4000" dirty="0" smtClean="0">
                <a:latin typeface="Arial" pitchFamily="34" charset="0"/>
                <a:cs typeface="Arial" pitchFamily="34" charset="0"/>
              </a:rPr>
              <a:t>Les </a:t>
            </a:r>
            <a:r>
              <a:rPr lang="fr-FR" sz="4000" dirty="0">
                <a:latin typeface="Arial" pitchFamily="34" charset="0"/>
                <a:cs typeface="Arial" pitchFamily="34" charset="0"/>
              </a:rPr>
              <a:t>principales productions agricoles du pays sont les céréales (blé et orge), les olives, les dattes et les agrumes pour le secteur végétal</a:t>
            </a:r>
            <a:r>
              <a:rPr lang="fr-FR" sz="4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lvl="0"/>
            <a:endParaRPr lang="fr-FR" sz="4000" dirty="0">
              <a:latin typeface="Arial" pitchFamily="34" charset="0"/>
              <a:cs typeface="Arial" pitchFamily="34" charset="0"/>
            </a:endParaRPr>
          </a:p>
          <a:p>
            <a:pPr marL="571500" lvl="0" indent="-571500">
              <a:buFont typeface="Arial" pitchFamily="34" charset="0"/>
              <a:buChar char="•"/>
            </a:pPr>
            <a:r>
              <a:rPr lang="fr-FR" sz="4000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les </a:t>
            </a:r>
            <a:r>
              <a:rPr lang="fr-FR" sz="40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céréales (blé et orge):</a:t>
            </a:r>
          </a:p>
          <a:p>
            <a:pPr lvl="0"/>
            <a:r>
              <a:rPr lang="fr-FR" sz="3600" dirty="0">
                <a:latin typeface="Arial" pitchFamily="34" charset="0"/>
                <a:cs typeface="Arial" pitchFamily="34" charset="0"/>
              </a:rPr>
              <a:t>-Les céréales </a:t>
            </a:r>
            <a:r>
              <a:rPr lang="fr-FR" sz="3600" dirty="0" smtClean="0">
                <a:latin typeface="Arial" pitchFamily="34" charset="0"/>
                <a:cs typeface="Arial" pitchFamily="34" charset="0"/>
              </a:rPr>
              <a:t>:1,4 </a:t>
            </a:r>
            <a:r>
              <a:rPr lang="fr-FR" sz="3600" dirty="0">
                <a:latin typeface="Arial" pitchFamily="34" charset="0"/>
                <a:cs typeface="Arial" pitchFamily="34" charset="0"/>
              </a:rPr>
              <a:t>million d’hectares en </a:t>
            </a:r>
            <a:r>
              <a:rPr lang="fr-FR" sz="3600" dirty="0" smtClean="0">
                <a:latin typeface="Arial" pitchFamily="34" charset="0"/>
                <a:cs typeface="Arial" pitchFamily="34" charset="0"/>
              </a:rPr>
              <a:t>moyenne.</a:t>
            </a:r>
            <a:endParaRPr lang="fr-FR" sz="3600" dirty="0" smtClean="0"/>
          </a:p>
          <a:p>
            <a:pPr lvl="0"/>
            <a:endParaRPr lang="fr-FR" sz="3600" dirty="0"/>
          </a:p>
          <a:p>
            <a:pPr marL="571500" indent="-571500">
              <a:buFont typeface="Arial" pitchFamily="34" charset="0"/>
              <a:buChar char="•"/>
            </a:pPr>
            <a:r>
              <a:rPr lang="fr-FR" sz="4000" dirty="0" smtClean="0">
                <a:solidFill>
                  <a:schemeClr val="accent4">
                    <a:lumMod val="75000"/>
                  </a:schemeClr>
                </a:solidFill>
              </a:rPr>
              <a:t>Oléiculture:</a:t>
            </a:r>
          </a:p>
          <a:p>
            <a:r>
              <a:rPr lang="fr-FR" sz="4000" dirty="0"/>
              <a:t>-En 2016, l'oliveraie occupe plus de 1,8 million d'hectares, pour 88 millions d'oliviers, soit plus du tiers des terres labourables du pays. La Tunisie occupe 20 % de la superficie mondiale de la culture </a:t>
            </a:r>
            <a:r>
              <a:rPr lang="fr-FR" sz="4000" dirty="0" smtClean="0"/>
              <a:t>d’olive.</a:t>
            </a:r>
            <a:endParaRPr lang="fr-FR" sz="4000" dirty="0"/>
          </a:p>
          <a:p>
            <a:r>
              <a:rPr lang="fr-FR" sz="4000" dirty="0"/>
              <a:t>-la Tunisie se replace dans le top 3 des pays producteurs d'huile d'olive à l'échelle mondiale</a:t>
            </a:r>
          </a:p>
          <a:p>
            <a:r>
              <a:rPr lang="fr-FR" sz="3600" dirty="0"/>
              <a:t> </a:t>
            </a:r>
          </a:p>
          <a:p>
            <a:r>
              <a:rPr lang="fr-FR" sz="3600" dirty="0"/>
              <a:t> </a:t>
            </a:r>
          </a:p>
        </p:txBody>
      </p:sp>
    </p:spTree>
    <p:extLst>
      <p:ext uri="{BB962C8B-B14F-4D97-AF65-F5344CB8AC3E}">
        <p14:creationId xmlns="" xmlns:p14="http://schemas.microsoft.com/office/powerpoint/2010/main" val="107248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472961" y="386869"/>
            <a:ext cx="1630154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itchFamily="34" charset="0"/>
              <a:buChar char="•"/>
            </a:pPr>
            <a:r>
              <a:rPr lang="fr-FR" sz="40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Agrumiculture</a:t>
            </a:r>
            <a:r>
              <a:rPr lang="fr-FR" sz="4000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0"/>
            <a:r>
              <a:rPr lang="fr-FR" sz="4000" dirty="0">
                <a:latin typeface="Arial" pitchFamily="34" charset="0"/>
                <a:cs typeface="Arial" pitchFamily="34" charset="0"/>
              </a:rPr>
              <a:t>-Les superficies consacrées aux agrumes sont de 23 600 hectares,  Le cap Bon, avec plus de 70 % de la production est la première région agrumicole du pays. </a:t>
            </a:r>
            <a:endParaRPr lang="fr-FR" sz="4000" dirty="0" smtClean="0">
              <a:latin typeface="Arial" pitchFamily="34" charset="0"/>
              <a:cs typeface="Arial" pitchFamily="34" charset="0"/>
            </a:endParaRPr>
          </a:p>
          <a:p>
            <a:pPr lvl="0"/>
            <a:endParaRPr lang="fr-FR" sz="4000" dirty="0">
              <a:latin typeface="Arial" pitchFamily="34" charset="0"/>
              <a:cs typeface="Arial" pitchFamily="34" charset="0"/>
            </a:endParaRPr>
          </a:p>
          <a:p>
            <a:pPr marL="571500" lvl="0" indent="-571500">
              <a:buFont typeface="Arial" pitchFamily="34" charset="0"/>
              <a:buChar char="•"/>
            </a:pPr>
            <a:r>
              <a:rPr lang="fr-FR" sz="40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Phoeniciculture</a:t>
            </a:r>
            <a:r>
              <a:rPr lang="fr-FR" sz="4000" dirty="0" smtClean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lvl="0"/>
            <a:r>
              <a:rPr lang="fr-FR" sz="4000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fr-FR" sz="4000" dirty="0">
                <a:latin typeface="Arial" pitchFamily="34" charset="0"/>
                <a:cs typeface="Arial" pitchFamily="34" charset="0"/>
              </a:rPr>
              <a:t>Le palmier dattier occupe une superficie de l’ordre de 41 000 hectares, pour un effectif total de 5,5 millions de pieds dont 66 % de </a:t>
            </a:r>
            <a:r>
              <a:rPr lang="fr-FR" sz="4000" dirty="0" err="1">
                <a:latin typeface="Arial" pitchFamily="34" charset="0"/>
                <a:cs typeface="Arial" pitchFamily="34" charset="0"/>
              </a:rPr>
              <a:t>deglet</a:t>
            </a:r>
            <a:r>
              <a:rPr lang="fr-FR" sz="40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4000" dirty="0" err="1" smtClean="0">
                <a:latin typeface="Arial" pitchFamily="34" charset="0"/>
                <a:cs typeface="Arial" pitchFamily="34" charset="0"/>
              </a:rPr>
              <a:t>nour</a:t>
            </a:r>
            <a:r>
              <a:rPr lang="fr-FR" sz="40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fr-FR" sz="4000" dirty="0">
                <a:latin typeface="Arial" pitchFamily="34" charset="0"/>
                <a:cs typeface="Arial" pitchFamily="34" charset="0"/>
              </a:rPr>
              <a:t>La </a:t>
            </a:r>
            <a:r>
              <a:rPr lang="fr-FR" sz="4000" dirty="0" err="1">
                <a:latin typeface="Arial" pitchFamily="34" charset="0"/>
                <a:cs typeface="Arial" pitchFamily="34" charset="0"/>
              </a:rPr>
              <a:t>phoeniciculture</a:t>
            </a:r>
            <a:r>
              <a:rPr lang="fr-FR" sz="4000" dirty="0">
                <a:latin typeface="Arial" pitchFamily="34" charset="0"/>
                <a:cs typeface="Arial" pitchFamily="34" charset="0"/>
              </a:rPr>
              <a:t> est pratiquée par 60 000 exploitants sur de petites </a:t>
            </a:r>
            <a:r>
              <a:rPr lang="fr-FR" sz="4000" dirty="0" smtClean="0">
                <a:latin typeface="Arial" pitchFamily="34" charset="0"/>
                <a:cs typeface="Arial" pitchFamily="34" charset="0"/>
              </a:rPr>
              <a:t>structurés .</a:t>
            </a:r>
            <a:endParaRPr lang="fr-FR" sz="4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087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17312</TotalTime>
  <Words>632</Words>
  <Application>Microsoft Office PowerPoint</Application>
  <PresentationFormat>Personnalisé</PresentationFormat>
  <Paragraphs>131</Paragraphs>
  <Slides>38</Slides>
  <Notes>24</Notes>
  <HiddenSlides>0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38</vt:i4>
      </vt:variant>
    </vt:vector>
  </HeadingPairs>
  <TitlesOfParts>
    <vt:vector size="42" baseType="lpstr">
      <vt:lpstr>Conception personnalisée</vt:lpstr>
      <vt:lpstr>Vega - Footer Only</vt:lpstr>
      <vt:lpstr>Vega - Free</vt:lpstr>
      <vt:lpstr>1_Vega - Footer Only</vt:lpstr>
      <vt:lpstr>Diapositive 1</vt:lpstr>
      <vt:lpstr>Table des  Matières </vt:lpstr>
      <vt:lpstr>Diapositive 3</vt:lpstr>
      <vt:lpstr>Méthode classique</vt:lpstr>
      <vt:lpstr>Diapositive 5</vt:lpstr>
      <vt:lpstr>Etude de Marché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Etude Juridique</vt:lpstr>
      <vt:lpstr>Diapositive 19</vt:lpstr>
      <vt:lpstr>Diapositive 20</vt:lpstr>
      <vt:lpstr>Etude Technique 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Etude  Financière</vt:lpstr>
      <vt:lpstr>Diapositive 31</vt:lpstr>
      <vt:lpstr>Diapositive 32</vt:lpstr>
      <vt:lpstr>Diapositive 33</vt:lpstr>
      <vt:lpstr>Etude Marketing </vt:lpstr>
      <vt:lpstr>Diapositive 35</vt:lpstr>
      <vt:lpstr>Diapositive 36</vt:lpstr>
      <vt:lpstr>Diapositive 37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ptt.com</dc:title>
  <dc:creator>seyf elhouch</dc:creator>
  <cp:lastModifiedBy>Utilisateur Windows</cp:lastModifiedBy>
  <cp:revision>472</cp:revision>
  <dcterms:created xsi:type="dcterms:W3CDTF">2015-09-05T11:42:45Z</dcterms:created>
  <dcterms:modified xsi:type="dcterms:W3CDTF">2020-03-09T12:55:24Z</dcterms:modified>
</cp:coreProperties>
</file>